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HK Grotesk" panose="020B0604020202020204" charset="-94"/>
      <p:regular r:id="rId31"/>
    </p:embeddedFont>
    <p:embeddedFont>
      <p:font typeface="HK Grotesk Bold" panose="020B0604020202020204" charset="-94"/>
      <p:regular r:id="rId32"/>
    </p:embeddedFont>
    <p:embeddedFont>
      <p:font typeface="HK Grotesk Medium" panose="020B0604020202020204" charset="-94"/>
      <p:regular r:id="rId33"/>
    </p:embeddedFont>
    <p:embeddedFont>
      <p:font typeface="HK Grotesk Semi-Bold" panose="020B0604020202020204" charset="-9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carrie1/ecommerce-data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datasets/olistbr/brazilian-ecommerc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70" r="-14074" b="-40660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546622" y="1028700"/>
            <a:ext cx="15194756" cy="8229600"/>
          </a:xfrm>
          <a:prstGeom prst="rect">
            <a:avLst/>
          </a:prstGeom>
          <a:solidFill>
            <a:srgbClr val="000000">
              <a:alpha val="74902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2781034" y="3888905"/>
            <a:ext cx="12725931" cy="4119232"/>
            <a:chOff x="0" y="0"/>
            <a:chExt cx="16967908" cy="5492309"/>
          </a:xfrm>
        </p:grpSpPr>
        <p:sp>
          <p:nvSpPr>
            <p:cNvPr id="5" name="TextBox 5"/>
            <p:cNvSpPr txBox="1"/>
            <p:nvPr/>
          </p:nvSpPr>
          <p:spPr>
            <a:xfrm>
              <a:off x="0" y="4886519"/>
              <a:ext cx="16967908" cy="599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4"/>
                </a:lnSpc>
              </a:pPr>
              <a:r>
                <a:rPr lang="en-US" sz="2724">
                  <a:solidFill>
                    <a:srgbClr val="FFFFFF"/>
                  </a:solidFill>
                  <a:latin typeface="HK Grotesk"/>
                </a:rPr>
                <a:t> Buğrahan Şimşek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9075"/>
              <a:ext cx="16967908" cy="425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>
                  <a:solidFill>
                    <a:srgbClr val="FFFFFF"/>
                  </a:solidFill>
                  <a:latin typeface="HK Grotesk Bold"/>
                </a:rPr>
                <a:t>SQL CASE</a:t>
              </a:r>
            </a:p>
            <a:p>
              <a:pPr algn="ctr">
                <a:lnSpc>
                  <a:spcPts val="12000"/>
                </a:lnSpc>
              </a:pPr>
              <a:r>
                <a:rPr lang="en-US" sz="12000">
                  <a:solidFill>
                    <a:srgbClr val="FFFFFF"/>
                  </a:solidFill>
                  <a:latin typeface="HK Grotesk Bold"/>
                </a:rPr>
                <a:t>2024 ŞUBAT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46622" y="2293367"/>
            <a:ext cx="1519475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HK Grotesk Medium"/>
              </a:rPr>
              <a:t>Brazilian E-Commerce Public Dataset by Olist | Kaggle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05371" y="8919932"/>
            <a:ext cx="1636007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2228">
                <a:solidFill>
                  <a:srgbClr val="C1FF72"/>
                </a:solidFill>
                <a:latin typeface="HK Grotesk"/>
              </a:rPr>
              <a:t> KODLASAM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2159" y="0"/>
            <a:ext cx="18552319" cy="102870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Freeform 3"/>
          <p:cNvSpPr/>
          <p:nvPr/>
        </p:nvSpPr>
        <p:spPr>
          <a:xfrm>
            <a:off x="2541806" y="2036583"/>
            <a:ext cx="13204387" cy="7922632"/>
          </a:xfrm>
          <a:custGeom>
            <a:avLst/>
            <a:gdLst/>
            <a:ahLst/>
            <a:cxnLst/>
            <a:rect l="l" t="t" r="r" b="b"/>
            <a:pathLst>
              <a:path w="13204387" h="7922632">
                <a:moveTo>
                  <a:pt x="0" y="0"/>
                </a:moveTo>
                <a:lnTo>
                  <a:pt x="13204388" y="0"/>
                </a:lnTo>
                <a:lnTo>
                  <a:pt x="13204388" y="7922632"/>
                </a:lnTo>
                <a:lnTo>
                  <a:pt x="0" y="7922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6425">
            <a:off x="125239" y="1027473"/>
            <a:ext cx="4038989" cy="2308829"/>
          </a:xfrm>
          <a:custGeom>
            <a:avLst/>
            <a:gdLst/>
            <a:ahLst/>
            <a:cxnLst/>
            <a:rect l="l" t="t" r="r" b="b"/>
            <a:pathLst>
              <a:path w="4038989" h="2308829">
                <a:moveTo>
                  <a:pt x="0" y="0"/>
                </a:moveTo>
                <a:lnTo>
                  <a:pt x="4038989" y="0"/>
                </a:lnTo>
                <a:lnTo>
                  <a:pt x="4038989" y="2308829"/>
                </a:lnTo>
                <a:lnTo>
                  <a:pt x="0" y="2308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79213" y="3275731"/>
            <a:ext cx="1538847" cy="1624503"/>
          </a:xfrm>
          <a:custGeom>
            <a:avLst/>
            <a:gdLst/>
            <a:ahLst/>
            <a:cxnLst/>
            <a:rect l="l" t="t" r="r" b="b"/>
            <a:pathLst>
              <a:path w="1538847" h="1624503">
                <a:moveTo>
                  <a:pt x="0" y="0"/>
                </a:moveTo>
                <a:lnTo>
                  <a:pt x="1538848" y="0"/>
                </a:lnTo>
                <a:lnTo>
                  <a:pt x="1538848" y="1624503"/>
                </a:lnTo>
                <a:lnTo>
                  <a:pt x="0" y="16245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0419" y="3275731"/>
            <a:ext cx="1255284" cy="1253001"/>
          </a:xfrm>
          <a:custGeom>
            <a:avLst/>
            <a:gdLst/>
            <a:ahLst/>
            <a:cxnLst/>
            <a:rect l="l" t="t" r="r" b="b"/>
            <a:pathLst>
              <a:path w="1255284" h="1253001">
                <a:moveTo>
                  <a:pt x="0" y="0"/>
                </a:moveTo>
                <a:lnTo>
                  <a:pt x="1255283" y="0"/>
                </a:lnTo>
                <a:lnTo>
                  <a:pt x="1255283" y="1253002"/>
                </a:lnTo>
                <a:lnTo>
                  <a:pt x="0" y="1253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31176" y="671512"/>
            <a:ext cx="11625648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6CE5E8"/>
                </a:solidFill>
                <a:latin typeface="HK Grotesk Bold"/>
              </a:rPr>
              <a:t>BLACK FRIDAY SİPARİŞ DAĞILIMI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1209" y="0"/>
            <a:ext cx="18552319" cy="1028700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1146" y="818804"/>
            <a:ext cx="9435634" cy="81448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307" y="712414"/>
            <a:ext cx="10712315" cy="832615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99791" y="671512"/>
            <a:ext cx="13688418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6CE5E8"/>
                </a:solidFill>
                <a:latin typeface="HK Grotesk Bold"/>
              </a:rPr>
              <a:t>14 ŞUBAT SEVGİLİLER GÜNÜ SİPARİŞ DAĞILIMI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39924" y="8901112"/>
            <a:ext cx="1565476" cy="714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9"/>
              </a:lnSpc>
              <a:spcBef>
                <a:spcPct val="0"/>
              </a:spcBef>
            </a:pPr>
            <a:r>
              <a:rPr lang="en-US" sz="4699" dirty="0">
                <a:solidFill>
                  <a:srgbClr val="6CE5E8"/>
                </a:solidFill>
                <a:latin typeface="HK Grotesk Medium"/>
              </a:rPr>
              <a:t>2017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54852" y="8901112"/>
            <a:ext cx="1565476" cy="714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9"/>
              </a:lnSpc>
              <a:spcBef>
                <a:spcPct val="0"/>
              </a:spcBef>
            </a:pPr>
            <a:r>
              <a:rPr lang="en-US" sz="4699" dirty="0">
                <a:solidFill>
                  <a:srgbClr val="6CE5E8"/>
                </a:solidFill>
                <a:latin typeface="HK Grotesk Medium"/>
              </a:rPr>
              <a:t>2018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9930" y="826658"/>
            <a:ext cx="15428139" cy="9003828"/>
          </a:xfrm>
          <a:custGeom>
            <a:avLst/>
            <a:gdLst/>
            <a:ahLst/>
            <a:cxnLst/>
            <a:rect l="l" t="t" r="r" b="b"/>
            <a:pathLst>
              <a:path w="15428139" h="9003828">
                <a:moveTo>
                  <a:pt x="0" y="0"/>
                </a:moveTo>
                <a:lnTo>
                  <a:pt x="15428140" y="0"/>
                </a:lnTo>
                <a:lnTo>
                  <a:pt x="15428140" y="9003828"/>
                </a:lnTo>
                <a:lnTo>
                  <a:pt x="0" y="9003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36" b="-1336"/>
            </a:stretch>
          </a:blipFill>
        </p:spPr>
      </p:sp>
      <p:sp>
        <p:nvSpPr>
          <p:cNvPr id="3" name="Freeform 3"/>
          <p:cNvSpPr/>
          <p:nvPr/>
        </p:nvSpPr>
        <p:spPr>
          <a:xfrm rot="-1225204">
            <a:off x="14945006" y="174231"/>
            <a:ext cx="2816739" cy="2672408"/>
          </a:xfrm>
          <a:custGeom>
            <a:avLst/>
            <a:gdLst/>
            <a:ahLst/>
            <a:cxnLst/>
            <a:rect l="l" t="t" r="r" b="b"/>
            <a:pathLst>
              <a:path w="2816739" h="2672408">
                <a:moveTo>
                  <a:pt x="0" y="0"/>
                </a:moveTo>
                <a:lnTo>
                  <a:pt x="2816739" y="0"/>
                </a:lnTo>
                <a:lnTo>
                  <a:pt x="2816739" y="2672408"/>
                </a:lnTo>
                <a:lnTo>
                  <a:pt x="0" y="2672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19806">
            <a:off x="15754175" y="-28389"/>
            <a:ext cx="2722886" cy="2857991"/>
          </a:xfrm>
          <a:custGeom>
            <a:avLst/>
            <a:gdLst/>
            <a:ahLst/>
            <a:cxnLst/>
            <a:rect l="l" t="t" r="r" b="b"/>
            <a:pathLst>
              <a:path w="2722886" h="2857991">
                <a:moveTo>
                  <a:pt x="0" y="0"/>
                </a:moveTo>
                <a:lnTo>
                  <a:pt x="2722887" y="0"/>
                </a:lnTo>
                <a:lnTo>
                  <a:pt x="2722887" y="2857992"/>
                </a:lnTo>
                <a:lnTo>
                  <a:pt x="0" y="2857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2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98560" y="796060"/>
            <a:ext cx="13688418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6CE5E8"/>
                </a:solidFill>
                <a:latin typeface="HK Grotesk Bold"/>
              </a:rPr>
              <a:t>YILBAŞI SİPARİŞ DAĞILIMI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2159" y="0"/>
            <a:ext cx="18552319" cy="102870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Freeform 3"/>
          <p:cNvSpPr/>
          <p:nvPr/>
        </p:nvSpPr>
        <p:spPr>
          <a:xfrm>
            <a:off x="1028700" y="1905347"/>
            <a:ext cx="6868784" cy="6583463"/>
          </a:xfrm>
          <a:custGeom>
            <a:avLst/>
            <a:gdLst/>
            <a:ahLst/>
            <a:cxnLst/>
            <a:rect l="l" t="t" r="r" b="b"/>
            <a:pathLst>
              <a:path w="6868784" h="6583463">
                <a:moveTo>
                  <a:pt x="0" y="0"/>
                </a:moveTo>
                <a:lnTo>
                  <a:pt x="6868784" y="0"/>
                </a:lnTo>
                <a:lnTo>
                  <a:pt x="6868784" y="6583463"/>
                </a:lnTo>
                <a:lnTo>
                  <a:pt x="0" y="6583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18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554421" y="2855856"/>
            <a:ext cx="9388257" cy="5632954"/>
          </a:xfrm>
          <a:custGeom>
            <a:avLst/>
            <a:gdLst/>
            <a:ahLst/>
            <a:cxnLst/>
            <a:rect l="l" t="t" r="r" b="b"/>
            <a:pathLst>
              <a:path w="9388257" h="5632954">
                <a:moveTo>
                  <a:pt x="0" y="0"/>
                </a:moveTo>
                <a:lnTo>
                  <a:pt x="9388257" y="0"/>
                </a:lnTo>
                <a:lnTo>
                  <a:pt x="9388257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98560" y="568797"/>
            <a:ext cx="13688418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79"/>
              </a:lnSpc>
              <a:spcBef>
                <a:spcPct val="0"/>
              </a:spcBef>
            </a:pPr>
            <a:r>
              <a:rPr lang="en-US" sz="5399">
                <a:solidFill>
                  <a:srgbClr val="6CE5E8"/>
                </a:solidFill>
                <a:latin typeface="HK Grotesk Bold"/>
              </a:rPr>
              <a:t>GÜNLERE GÖRE SİPARİŞ DAĞILIMI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2159" y="0"/>
            <a:ext cx="18552319" cy="102870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Freeform 3"/>
          <p:cNvSpPr/>
          <p:nvPr/>
        </p:nvSpPr>
        <p:spPr>
          <a:xfrm>
            <a:off x="0" y="2248793"/>
            <a:ext cx="3549796" cy="5789415"/>
          </a:xfrm>
          <a:custGeom>
            <a:avLst/>
            <a:gdLst/>
            <a:ahLst/>
            <a:cxnLst/>
            <a:rect l="l" t="t" r="r" b="b"/>
            <a:pathLst>
              <a:path w="3549796" h="5789415">
                <a:moveTo>
                  <a:pt x="0" y="0"/>
                </a:moveTo>
                <a:lnTo>
                  <a:pt x="3549796" y="0"/>
                </a:lnTo>
                <a:lnTo>
                  <a:pt x="3549796" y="5789414"/>
                </a:lnTo>
                <a:lnTo>
                  <a:pt x="0" y="5789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18865" y="2248793"/>
            <a:ext cx="3669135" cy="5746003"/>
          </a:xfrm>
          <a:custGeom>
            <a:avLst/>
            <a:gdLst/>
            <a:ahLst/>
            <a:cxnLst/>
            <a:rect l="l" t="t" r="r" b="b"/>
            <a:pathLst>
              <a:path w="3669135" h="5746003">
                <a:moveTo>
                  <a:pt x="0" y="0"/>
                </a:moveTo>
                <a:lnTo>
                  <a:pt x="3669135" y="0"/>
                </a:lnTo>
                <a:lnTo>
                  <a:pt x="3669135" y="5746003"/>
                </a:lnTo>
                <a:lnTo>
                  <a:pt x="0" y="5746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58740" y="4007787"/>
            <a:ext cx="10960126" cy="4889991"/>
          </a:xfrm>
          <a:custGeom>
            <a:avLst/>
            <a:gdLst/>
            <a:ahLst/>
            <a:cxnLst/>
            <a:rect l="l" t="t" r="r" b="b"/>
            <a:pathLst>
              <a:path w="10960126" h="4889991">
                <a:moveTo>
                  <a:pt x="0" y="0"/>
                </a:moveTo>
                <a:lnTo>
                  <a:pt x="10960125" y="0"/>
                </a:lnTo>
                <a:lnTo>
                  <a:pt x="10960125" y="4889991"/>
                </a:lnTo>
                <a:lnTo>
                  <a:pt x="0" y="4889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3" r="-146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23296" y="209550"/>
            <a:ext cx="9241407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79"/>
              </a:lnSpc>
              <a:spcBef>
                <a:spcPct val="0"/>
              </a:spcBef>
            </a:pPr>
            <a:r>
              <a:rPr lang="en-US" sz="5399">
                <a:solidFill>
                  <a:srgbClr val="6CE5E8"/>
                </a:solidFill>
                <a:latin typeface="HK Grotesk Bold"/>
              </a:rPr>
              <a:t>AYIN GÜNLERE GÖRE SİPARİŞ DAĞILIMI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0523347" cy="1578292"/>
            <a:chOff x="0" y="0"/>
            <a:chExt cx="14031129" cy="210439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4031129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FFFFFF"/>
                  </a:solidFill>
                  <a:latin typeface="HK Grotesk Bold"/>
                </a:rPr>
                <a:t>Müşteri Analizi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16592"/>
              <a:ext cx="14031129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2864393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3741533"/>
            <a:ext cx="936688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1" lvl="1" indent="-507365">
              <a:lnSpc>
                <a:spcPts val="564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HK Grotesk Bold"/>
              </a:rPr>
              <a:t>Bölgelere göre alışveriş dağılımı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64319" y="0"/>
            <a:ext cx="18552319" cy="102870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Freeform 3"/>
          <p:cNvSpPr/>
          <p:nvPr/>
        </p:nvSpPr>
        <p:spPr>
          <a:xfrm>
            <a:off x="0" y="2366307"/>
            <a:ext cx="18288000" cy="7920693"/>
          </a:xfrm>
          <a:custGeom>
            <a:avLst/>
            <a:gdLst/>
            <a:ahLst/>
            <a:cxnLst/>
            <a:rect l="l" t="t" r="r" b="b"/>
            <a:pathLst>
              <a:path w="18288000" h="7920693">
                <a:moveTo>
                  <a:pt x="0" y="0"/>
                </a:moveTo>
                <a:lnTo>
                  <a:pt x="18288000" y="0"/>
                </a:lnTo>
                <a:lnTo>
                  <a:pt x="18288000" y="7920693"/>
                </a:lnTo>
                <a:lnTo>
                  <a:pt x="0" y="7920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86396" y="671512"/>
            <a:ext cx="13715208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6CE5E8"/>
                </a:solidFill>
                <a:latin typeface="HK Grotesk Bold"/>
              </a:rPr>
              <a:t>EN ÇOK ALIŞVERİŞ YAPILAN BÖLGELER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0523347" cy="1578292"/>
            <a:chOff x="0" y="0"/>
            <a:chExt cx="14031129" cy="210439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4031129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FFFFFF"/>
                  </a:solidFill>
                  <a:latin typeface="HK Grotesk Bold"/>
                </a:rPr>
                <a:t>Satıcı Analizi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16592"/>
              <a:ext cx="14031129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2864393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3741533"/>
            <a:ext cx="10858262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1" lvl="1" indent="-507365">
              <a:lnSpc>
                <a:spcPts val="564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HK Grotesk Bold"/>
              </a:rPr>
              <a:t>En hızlı teslimat yapan satıcılar </a:t>
            </a:r>
          </a:p>
          <a:p>
            <a:pPr marL="1014731" lvl="1" indent="-507365">
              <a:lnSpc>
                <a:spcPts val="564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HK Grotesk Bold"/>
              </a:rPr>
              <a:t>En fazla alt kategoriye sahip satıcılar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64319" y="0"/>
            <a:ext cx="18552319" cy="10287000"/>
          </a:xfrm>
          <a:prstGeom prst="rect">
            <a:avLst/>
          </a:prstGeom>
          <a:solidFill>
            <a:srgbClr val="212021"/>
          </a:solidFill>
        </p:spPr>
      </p:sp>
      <p:sp>
        <p:nvSpPr>
          <p:cNvPr id="3" name="Freeform 3"/>
          <p:cNvSpPr/>
          <p:nvPr/>
        </p:nvSpPr>
        <p:spPr>
          <a:xfrm>
            <a:off x="0" y="3274972"/>
            <a:ext cx="18288000" cy="4326418"/>
          </a:xfrm>
          <a:custGeom>
            <a:avLst/>
            <a:gdLst/>
            <a:ahLst/>
            <a:cxnLst/>
            <a:rect l="l" t="t" r="r" b="b"/>
            <a:pathLst>
              <a:path w="18288000" h="4326418">
                <a:moveTo>
                  <a:pt x="0" y="0"/>
                </a:moveTo>
                <a:lnTo>
                  <a:pt x="18288000" y="0"/>
                </a:lnTo>
                <a:lnTo>
                  <a:pt x="18288000" y="4326419"/>
                </a:lnTo>
                <a:lnTo>
                  <a:pt x="0" y="4326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86396" y="671512"/>
            <a:ext cx="13715208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6CE5E8"/>
                </a:solidFill>
                <a:latin typeface="HK Grotesk Bold"/>
              </a:rPr>
              <a:t>SİPARİŞLERİ EN HIZLI TESLİM EDEN SATICILAR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64319" y="0"/>
            <a:ext cx="18552319" cy="10287000"/>
          </a:xfrm>
          <a:prstGeom prst="rect">
            <a:avLst/>
          </a:prstGeom>
          <a:solidFill>
            <a:srgbClr val="202020"/>
          </a:solidFill>
        </p:spPr>
      </p:sp>
      <p:sp>
        <p:nvSpPr>
          <p:cNvPr id="3" name="Freeform 3"/>
          <p:cNvSpPr/>
          <p:nvPr/>
        </p:nvSpPr>
        <p:spPr>
          <a:xfrm>
            <a:off x="0" y="3108223"/>
            <a:ext cx="18288000" cy="4070555"/>
          </a:xfrm>
          <a:custGeom>
            <a:avLst/>
            <a:gdLst/>
            <a:ahLst/>
            <a:cxnLst/>
            <a:rect l="l" t="t" r="r" b="b"/>
            <a:pathLst>
              <a:path w="18288000" h="4070555">
                <a:moveTo>
                  <a:pt x="0" y="0"/>
                </a:moveTo>
                <a:lnTo>
                  <a:pt x="18288000" y="0"/>
                </a:lnTo>
                <a:lnTo>
                  <a:pt x="18288000" y="4070554"/>
                </a:lnTo>
                <a:lnTo>
                  <a:pt x="0" y="4070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86396" y="671512"/>
            <a:ext cx="13715208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6CE5E8"/>
                </a:solidFill>
                <a:latin typeface="HK Grotesk Bold"/>
              </a:rPr>
              <a:t>SİPARİŞLERİ EN HIZLI TESLİM EDEN SATICILAR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54237" y="8791575"/>
            <a:ext cx="1371520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6CE5E8"/>
                </a:solidFill>
                <a:latin typeface="HK Grotesk Bold"/>
              </a:rPr>
              <a:t>ORDER &gt; 20 FİLTRESİ EKLİYORUZ. 20 DEN FAZLA SİPARİŞİ OLAN SATICILAR İÇİNDEN BAKIYORUZ.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75783" y="8029004"/>
            <a:ext cx="25439566" cy="4515991"/>
          </a:xfrm>
          <a:custGeom>
            <a:avLst/>
            <a:gdLst/>
            <a:ahLst/>
            <a:cxnLst/>
            <a:rect l="l" t="t" r="r" b="b"/>
            <a:pathLst>
              <a:path w="25439566" h="4515991">
                <a:moveTo>
                  <a:pt x="0" y="0"/>
                </a:moveTo>
                <a:lnTo>
                  <a:pt x="25439566" y="0"/>
                </a:lnTo>
                <a:lnTo>
                  <a:pt x="25439566" y="4515992"/>
                </a:lnTo>
                <a:lnTo>
                  <a:pt x="0" y="451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62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829782"/>
            <a:ext cx="8890288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9490"/>
                </a:solidFill>
                <a:latin typeface="HK Grotesk Bold"/>
              </a:rPr>
              <a:t>Rapor İçeriği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41402" y="4247811"/>
            <a:ext cx="3815244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K Grotesk Medium"/>
              </a:rPr>
              <a:t>Sipariş Analizi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01432" y="4247811"/>
            <a:ext cx="5723398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K Grotesk Medium"/>
              </a:rPr>
              <a:t>Payment Analizi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41402" y="5312884"/>
            <a:ext cx="3815244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K Grotesk Medium"/>
              </a:rPr>
              <a:t>Müşteri Analizi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01432" y="5331154"/>
            <a:ext cx="5723398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K Grotesk Medium"/>
              </a:rPr>
              <a:t>RFM Analizi</a:t>
            </a:r>
          </a:p>
        </p:txBody>
      </p:sp>
      <p:sp>
        <p:nvSpPr>
          <p:cNvPr id="8" name="Freeform 8"/>
          <p:cNvSpPr/>
          <p:nvPr/>
        </p:nvSpPr>
        <p:spPr>
          <a:xfrm rot="-1730615">
            <a:off x="12504507" y="3252359"/>
            <a:ext cx="7240646" cy="8045162"/>
          </a:xfrm>
          <a:custGeom>
            <a:avLst/>
            <a:gdLst/>
            <a:ahLst/>
            <a:cxnLst/>
            <a:rect l="l" t="t" r="r" b="b"/>
            <a:pathLst>
              <a:path w="7240646" h="8045162">
                <a:moveTo>
                  <a:pt x="0" y="0"/>
                </a:moveTo>
                <a:lnTo>
                  <a:pt x="7240645" y="0"/>
                </a:lnTo>
                <a:lnTo>
                  <a:pt x="7240645" y="8045161"/>
                </a:lnTo>
                <a:lnTo>
                  <a:pt x="0" y="8045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841402" y="6325038"/>
            <a:ext cx="3815244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HK Grotesk Medium"/>
              </a:rPr>
              <a:t>Satıcı Analizi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88270" y="4104936"/>
            <a:ext cx="77498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9490"/>
                </a:solidFill>
                <a:latin typeface="HK Grotesk Semi-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4104936"/>
            <a:ext cx="77498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9490"/>
                </a:solidFill>
                <a:latin typeface="HK Grotesk Semi-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88270" y="5188279"/>
            <a:ext cx="77498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9490"/>
                </a:solidFill>
                <a:latin typeface="HK Grotesk Semi-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5188279"/>
            <a:ext cx="77498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9490"/>
                </a:solidFill>
                <a:latin typeface="HK Grotesk Semi-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88270" y="6210317"/>
            <a:ext cx="77498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9490"/>
                </a:solidFill>
                <a:latin typeface="HK Grotesk Semi-Bold"/>
              </a:rPr>
              <a:t>03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028728" y="3335581"/>
            <a:ext cx="1305231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2159" y="0"/>
            <a:ext cx="18552319" cy="10287000"/>
          </a:xfrm>
          <a:prstGeom prst="rect">
            <a:avLst/>
          </a:prstGeom>
          <a:solidFill>
            <a:srgbClr val="141316"/>
          </a:solidFill>
        </p:spPr>
      </p:sp>
      <p:sp>
        <p:nvSpPr>
          <p:cNvPr id="3" name="Freeform 3"/>
          <p:cNvSpPr/>
          <p:nvPr/>
        </p:nvSpPr>
        <p:spPr>
          <a:xfrm>
            <a:off x="595257" y="2738254"/>
            <a:ext cx="17097486" cy="5626329"/>
          </a:xfrm>
          <a:custGeom>
            <a:avLst/>
            <a:gdLst/>
            <a:ahLst/>
            <a:cxnLst/>
            <a:rect l="l" t="t" r="r" b="b"/>
            <a:pathLst>
              <a:path w="17097486" h="5626329">
                <a:moveTo>
                  <a:pt x="0" y="0"/>
                </a:moveTo>
                <a:lnTo>
                  <a:pt x="17097486" y="0"/>
                </a:lnTo>
                <a:lnTo>
                  <a:pt x="17097486" y="5626329"/>
                </a:lnTo>
                <a:lnTo>
                  <a:pt x="0" y="5626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73869" y="671512"/>
            <a:ext cx="13875943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6CE5E8"/>
                </a:solidFill>
                <a:latin typeface="HK Grotesk Bold"/>
              </a:rPr>
              <a:t>SATICI BAZLI KATEGORİ - SİPARİŞ SAYISI İLİŞKİSİ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0523347" cy="1578292"/>
            <a:chOff x="0" y="0"/>
            <a:chExt cx="14031129" cy="210439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4031129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FFFFFF"/>
                  </a:solidFill>
                  <a:latin typeface="HK Grotesk Bold"/>
                </a:rPr>
                <a:t>Payment Analizi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16592"/>
              <a:ext cx="14031129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2864393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3741533"/>
            <a:ext cx="17149049" cy="285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1" lvl="1" indent="-507365">
              <a:lnSpc>
                <a:spcPts val="564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HK Grotesk Bold"/>
              </a:rPr>
              <a:t>Bölgelere göre taksit sayısı</a:t>
            </a:r>
          </a:p>
          <a:p>
            <a:pPr marL="1014731" lvl="1" indent="-507365">
              <a:lnSpc>
                <a:spcPts val="564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HK Grotesk Bold"/>
              </a:rPr>
              <a:t>Ödeme tipi analizi</a:t>
            </a:r>
          </a:p>
          <a:p>
            <a:pPr marL="1014731" lvl="1" indent="-507365">
              <a:lnSpc>
                <a:spcPts val="564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HK Grotesk Bold"/>
              </a:rPr>
              <a:t>Bölgelere göre peşin ödenen siparişin kategori bazlı analizi</a:t>
            </a:r>
          </a:p>
          <a:p>
            <a:pPr marL="1014731" lvl="1" indent="-507365">
              <a:lnSpc>
                <a:spcPts val="564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HK Grotesk Bold"/>
              </a:rPr>
              <a:t>Bölgelere göre taksitli ödenen siparişin kategori bazlı analizi 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426168"/>
            <a:ext cx="8795980" cy="5434664"/>
          </a:xfrm>
          <a:custGeom>
            <a:avLst/>
            <a:gdLst/>
            <a:ahLst/>
            <a:cxnLst/>
            <a:rect l="l" t="t" r="r" b="b"/>
            <a:pathLst>
              <a:path w="8795980" h="5434664">
                <a:moveTo>
                  <a:pt x="0" y="0"/>
                </a:moveTo>
                <a:lnTo>
                  <a:pt x="8795980" y="0"/>
                </a:lnTo>
                <a:lnTo>
                  <a:pt x="8795980" y="5434664"/>
                </a:lnTo>
                <a:lnTo>
                  <a:pt x="0" y="5434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" r="-15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46223" y="2430334"/>
            <a:ext cx="8741777" cy="5430498"/>
          </a:xfrm>
          <a:custGeom>
            <a:avLst/>
            <a:gdLst/>
            <a:ahLst/>
            <a:cxnLst/>
            <a:rect l="l" t="t" r="r" b="b"/>
            <a:pathLst>
              <a:path w="8741777" h="5430498">
                <a:moveTo>
                  <a:pt x="0" y="0"/>
                </a:moveTo>
                <a:lnTo>
                  <a:pt x="8741777" y="0"/>
                </a:lnTo>
                <a:lnTo>
                  <a:pt x="8741777" y="5430498"/>
                </a:lnTo>
                <a:lnTo>
                  <a:pt x="0" y="5430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73869" y="671512"/>
            <a:ext cx="13875943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6CE5E8"/>
                </a:solidFill>
                <a:latin typeface="HK Grotesk Bold"/>
              </a:rPr>
              <a:t>BÖLGELERE GÖRE TAKSİT SAYISI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73869" y="671512"/>
            <a:ext cx="13875943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6CE5E8"/>
                </a:solidFill>
                <a:latin typeface="HK Grotesk Bold"/>
              </a:rPr>
              <a:t>ÖDEME TİPİ ANALİZİ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620931" y="2135255"/>
            <a:ext cx="3009931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HK Grotesk Bold"/>
              </a:rPr>
              <a:t>Kredi Kartı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11467" y="2135255"/>
            <a:ext cx="3192767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HK Grotesk Bold"/>
              </a:rPr>
              <a:t>Bilet(Boleto)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33629" y="2109097"/>
            <a:ext cx="4037442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HK Grotesk Bold"/>
              </a:rPr>
              <a:t>Kupon (Voucher)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94605" y="2109097"/>
            <a:ext cx="2785204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HK Grotesk Bold"/>
              </a:rPr>
              <a:t>Banka Kartı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3662952"/>
            <a:ext cx="311826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HK Grotesk Bold"/>
              </a:rPr>
              <a:t>Başarılı Sipariş Sayısı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7736701"/>
            <a:ext cx="311826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HK Grotesk Bold"/>
              </a:rPr>
              <a:t>Toplam Tutar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35556" y="9432438"/>
            <a:ext cx="278967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9490"/>
                </a:solidFill>
                <a:latin typeface="HK Grotesk Bold"/>
              </a:rPr>
              <a:t>$ 12.101.094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778804" y="5732770"/>
            <a:ext cx="115149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9490"/>
                </a:solidFill>
                <a:latin typeface="HK Grotesk Bold"/>
              </a:rPr>
              <a:t>1485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76601" y="5732770"/>
            <a:ext cx="115149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9490"/>
                </a:solidFill>
                <a:latin typeface="HK Grotesk Bold"/>
              </a:rPr>
              <a:t>3679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35850" y="5732770"/>
            <a:ext cx="135198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9490"/>
                </a:solidFill>
                <a:latin typeface="HK Grotesk Bold"/>
              </a:rPr>
              <a:t>19191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47705" y="5732770"/>
            <a:ext cx="136537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9490"/>
                </a:solidFill>
                <a:latin typeface="HK Grotesk Bold"/>
              </a:rPr>
              <a:t>74304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59347" y="9432438"/>
            <a:ext cx="302630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9490"/>
                </a:solidFill>
                <a:latin typeface="HK Grotesk Bold"/>
              </a:rPr>
              <a:t>$ 2.769.932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19773" y="9432438"/>
            <a:ext cx="214226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9490"/>
                </a:solidFill>
                <a:latin typeface="HK Grotesk Bold"/>
              </a:rPr>
              <a:t>$ 343.013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93246" y="9432438"/>
            <a:ext cx="212261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9490"/>
                </a:solidFill>
                <a:latin typeface="HK Grotesk Bold"/>
              </a:rPr>
              <a:t>$ 208.421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247" y="2645758"/>
            <a:ext cx="3180613" cy="318061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300" y="6342738"/>
            <a:ext cx="3180613" cy="318061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300" y="2670304"/>
            <a:ext cx="3180613" cy="3180613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799657" y="3959839"/>
            <a:ext cx="10119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7DB1D"/>
                </a:solidFill>
                <a:latin typeface="HK Grotesk Bold"/>
              </a:rPr>
              <a:t>%75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672" y="6342738"/>
            <a:ext cx="3180613" cy="3180613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2044" y="6342738"/>
            <a:ext cx="3180613" cy="318061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64247" y="6342738"/>
            <a:ext cx="3180613" cy="3180613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62044" y="2644146"/>
            <a:ext cx="3180613" cy="318061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1534" y="2670304"/>
            <a:ext cx="3180613" cy="3180613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5854031" y="3984386"/>
            <a:ext cx="10119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7DB1D"/>
                </a:solidFill>
                <a:latin typeface="HK Grotesk Bold"/>
              </a:rPr>
              <a:t>%2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46400" y="3958227"/>
            <a:ext cx="10119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7DB1D"/>
                </a:solidFill>
                <a:latin typeface="HK Grotesk Bold"/>
              </a:rPr>
              <a:t>%4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505891" y="3984386"/>
            <a:ext cx="10119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7DB1D"/>
                </a:solidFill>
                <a:latin typeface="HK Grotesk Bold"/>
              </a:rPr>
              <a:t>%19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880041" y="7656820"/>
            <a:ext cx="10119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7DB1D"/>
                </a:solidFill>
                <a:latin typeface="HK Grotesk Bold"/>
              </a:rPr>
              <a:t>%79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60816" y="7656820"/>
            <a:ext cx="10119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7DB1D"/>
                </a:solidFill>
                <a:latin typeface="HK Grotesk Bold"/>
              </a:rPr>
              <a:t>%2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505891" y="7656820"/>
            <a:ext cx="10119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7DB1D"/>
                </a:solidFill>
                <a:latin typeface="HK Grotesk Bold"/>
              </a:rPr>
              <a:t>%18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834981" y="7656820"/>
            <a:ext cx="10119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87DB1D"/>
                </a:solidFill>
                <a:latin typeface="HK Grotesk Bold"/>
              </a:rPr>
              <a:t>%1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2159" y="0"/>
            <a:ext cx="18552319" cy="102870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Freeform 3"/>
          <p:cNvSpPr/>
          <p:nvPr/>
        </p:nvSpPr>
        <p:spPr>
          <a:xfrm>
            <a:off x="2876285" y="2269331"/>
            <a:ext cx="12535429" cy="6988969"/>
          </a:xfrm>
          <a:custGeom>
            <a:avLst/>
            <a:gdLst/>
            <a:ahLst/>
            <a:cxnLst/>
            <a:rect l="l" t="t" r="r" b="b"/>
            <a:pathLst>
              <a:path w="12535429" h="6988969">
                <a:moveTo>
                  <a:pt x="0" y="0"/>
                </a:moveTo>
                <a:lnTo>
                  <a:pt x="12535430" y="0"/>
                </a:lnTo>
                <a:lnTo>
                  <a:pt x="12535430" y="6988969"/>
                </a:lnTo>
                <a:lnTo>
                  <a:pt x="0" y="6988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3" b="-108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21984" y="671512"/>
            <a:ext cx="15644032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6CE5E8"/>
                </a:solidFill>
                <a:latin typeface="HK Grotesk Bold"/>
              </a:rPr>
              <a:t>PEŞİN ÖDENEN SİPARİŞLERİN KATEGORİ BAZLI ANALİZİ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2159" y="0"/>
            <a:ext cx="18552319" cy="102870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Freeform 3"/>
          <p:cNvSpPr/>
          <p:nvPr/>
        </p:nvSpPr>
        <p:spPr>
          <a:xfrm>
            <a:off x="2576506" y="1603714"/>
            <a:ext cx="13134988" cy="7870499"/>
          </a:xfrm>
          <a:custGeom>
            <a:avLst/>
            <a:gdLst/>
            <a:ahLst/>
            <a:cxnLst/>
            <a:rect l="l" t="t" r="r" b="b"/>
            <a:pathLst>
              <a:path w="13134988" h="7870499">
                <a:moveTo>
                  <a:pt x="0" y="0"/>
                </a:moveTo>
                <a:lnTo>
                  <a:pt x="13134988" y="0"/>
                </a:lnTo>
                <a:lnTo>
                  <a:pt x="13134988" y="7870498"/>
                </a:lnTo>
                <a:lnTo>
                  <a:pt x="0" y="7870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92437" y="671512"/>
            <a:ext cx="1690312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6CE5E8"/>
                </a:solidFill>
                <a:latin typeface="HK Grotesk Bold"/>
              </a:rPr>
              <a:t>TAKSİTLE ÖDENEN SİPARİŞLERİN KATEGORİ BAZLI ANALİZİ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864393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10523347" cy="1578292"/>
            <a:chOff x="0" y="0"/>
            <a:chExt cx="14031129" cy="2104390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4031129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FFFFFF"/>
                  </a:solidFill>
                  <a:latin typeface="HK Grotesk Bold"/>
                </a:rPr>
                <a:t>RFM Analizi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16592"/>
              <a:ext cx="14031129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741533"/>
            <a:ext cx="4000500" cy="2857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14731" lvl="1" indent="-507365">
              <a:lnSpc>
                <a:spcPts val="5640"/>
              </a:lnSpc>
              <a:buFont typeface="Arial"/>
              <a:buChar char="•"/>
            </a:pPr>
            <a:r>
              <a:rPr lang="en-US" sz="4700" dirty="0">
                <a:solidFill>
                  <a:srgbClr val="FFFFFF"/>
                </a:solidFill>
                <a:latin typeface="HK Grotesk Bold"/>
              </a:rPr>
              <a:t>Recency</a:t>
            </a:r>
          </a:p>
          <a:p>
            <a:pPr marL="1014731" lvl="1" indent="-507365">
              <a:lnSpc>
                <a:spcPts val="5640"/>
              </a:lnSpc>
              <a:buFont typeface="Arial"/>
              <a:buChar char="•"/>
            </a:pPr>
            <a:r>
              <a:rPr lang="en-US" sz="4700" dirty="0">
                <a:solidFill>
                  <a:srgbClr val="FFFFFF"/>
                </a:solidFill>
                <a:latin typeface="HK Grotesk Bold"/>
              </a:rPr>
              <a:t>Frequency</a:t>
            </a:r>
          </a:p>
          <a:p>
            <a:pPr marL="1014731" lvl="1" indent="-507365">
              <a:lnSpc>
                <a:spcPts val="5640"/>
              </a:lnSpc>
              <a:buFont typeface="Arial"/>
              <a:buChar char="•"/>
            </a:pPr>
            <a:r>
              <a:rPr lang="en-US" sz="4700" dirty="0">
                <a:solidFill>
                  <a:srgbClr val="FFFFFF"/>
                </a:solidFill>
                <a:latin typeface="HK Grotesk Bold"/>
              </a:rPr>
              <a:t>Monetary</a:t>
            </a:r>
          </a:p>
          <a:p>
            <a:pPr marL="1014731" lvl="1" indent="-507365">
              <a:lnSpc>
                <a:spcPts val="5640"/>
              </a:lnSpc>
              <a:buFont typeface="Arial"/>
              <a:buChar char="•"/>
            </a:pPr>
            <a:r>
              <a:rPr lang="en-US" sz="4700" dirty="0">
                <a:solidFill>
                  <a:srgbClr val="FFFFFF"/>
                </a:solidFill>
                <a:latin typeface="HK Grotesk Bold"/>
              </a:rPr>
              <a:t>RFM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443271" cy="10287000"/>
            <a:chOff x="0" y="0"/>
            <a:chExt cx="2517847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7847" cy="3479800"/>
            </a:xfrm>
            <a:custGeom>
              <a:avLst/>
              <a:gdLst/>
              <a:ahLst/>
              <a:cxnLst/>
              <a:rect l="l" t="t" r="r" b="b"/>
              <a:pathLst>
                <a:path w="2517847" h="3479800">
                  <a:moveTo>
                    <a:pt x="0" y="0"/>
                  </a:moveTo>
                  <a:lnTo>
                    <a:pt x="2517847" y="0"/>
                  </a:lnTo>
                  <a:lnTo>
                    <a:pt x="2517847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7443271" cy="10287000"/>
            <a:chOff x="0" y="0"/>
            <a:chExt cx="9924361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19999"/>
            </a:blip>
            <a:srcRect t="3873" b="3873"/>
            <a:stretch>
              <a:fillRect/>
            </a:stretch>
          </p:blipFill>
          <p:spPr>
            <a:xfrm>
              <a:off x="0" y="0"/>
              <a:ext cx="9924361" cy="137160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932543" y="1847852"/>
            <a:ext cx="3578185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7"/>
              </a:lnSpc>
              <a:spcBef>
                <a:spcPct val="0"/>
              </a:spcBef>
            </a:pPr>
            <a:r>
              <a:rPr lang="en-US" sz="4614">
                <a:solidFill>
                  <a:srgbClr val="6CE5E8"/>
                </a:solidFill>
                <a:latin typeface="HK Grotesk Bold"/>
              </a:rPr>
              <a:t>RFM ANALİZİ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005" y="3870182"/>
            <a:ext cx="731726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HK Grotesk Medium"/>
                <a:hlinkClick r:id="rId3" tooltip="https://www.kaggle.com/datasets/carrie1/ecommerce-data"/>
              </a:rPr>
              <a:t>E-Commerce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5793653"/>
            <a:ext cx="7443271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HK Grotesk Medium"/>
              </a:rPr>
              <a:t>Verilen veri setinden veri tabanı oluşturulmuştur. Recency , Frequency ve Monetary bulunup RFM skoruna çevrilmiştir.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726244" y="2205039"/>
            <a:ext cx="6872674" cy="5676407"/>
            <a:chOff x="0" y="0"/>
            <a:chExt cx="5581650" cy="4610100"/>
          </a:xfrm>
        </p:grpSpPr>
        <p:sp>
          <p:nvSpPr>
            <p:cNvPr id="10" name="Freeform 10"/>
            <p:cNvSpPr/>
            <p:nvPr/>
          </p:nvSpPr>
          <p:spPr>
            <a:xfrm>
              <a:off x="-39370" y="-39370"/>
              <a:ext cx="5660390" cy="4683760"/>
            </a:xfrm>
            <a:custGeom>
              <a:avLst/>
              <a:gdLst/>
              <a:ahLst/>
              <a:cxnLst/>
              <a:rect l="l" t="t" r="r" b="b"/>
              <a:pathLst>
                <a:path w="5660390" h="4683760">
                  <a:moveTo>
                    <a:pt x="1725930" y="1282700"/>
                  </a:moveTo>
                  <a:cubicBezTo>
                    <a:pt x="2009140" y="1287780"/>
                    <a:pt x="2189480" y="1534160"/>
                    <a:pt x="2216150" y="1827530"/>
                  </a:cubicBezTo>
                  <a:cubicBezTo>
                    <a:pt x="2251710" y="2219960"/>
                    <a:pt x="2467610" y="2401570"/>
                    <a:pt x="2849880" y="2435860"/>
                  </a:cubicBezTo>
                  <a:cubicBezTo>
                    <a:pt x="3155950" y="2463800"/>
                    <a:pt x="3305810" y="2654300"/>
                    <a:pt x="3333750" y="2966720"/>
                  </a:cubicBezTo>
                  <a:cubicBezTo>
                    <a:pt x="3373120" y="3418840"/>
                    <a:pt x="3840480" y="3599180"/>
                    <a:pt x="4182110" y="3470910"/>
                  </a:cubicBezTo>
                  <a:cubicBezTo>
                    <a:pt x="4420870" y="3379470"/>
                    <a:pt x="4552950" y="3157220"/>
                    <a:pt x="4568190" y="2908300"/>
                  </a:cubicBezTo>
                  <a:cubicBezTo>
                    <a:pt x="4593590" y="2473960"/>
                    <a:pt x="5011420" y="2241550"/>
                    <a:pt x="5374640" y="2471420"/>
                  </a:cubicBezTo>
                  <a:cubicBezTo>
                    <a:pt x="5567680" y="2593340"/>
                    <a:pt x="5660390" y="2829560"/>
                    <a:pt x="5604510" y="3058160"/>
                  </a:cubicBezTo>
                  <a:cubicBezTo>
                    <a:pt x="5551170" y="3282950"/>
                    <a:pt x="5359400" y="3449320"/>
                    <a:pt x="5129530" y="3469640"/>
                  </a:cubicBezTo>
                  <a:cubicBezTo>
                    <a:pt x="4711700" y="3505200"/>
                    <a:pt x="4535170" y="3736340"/>
                    <a:pt x="4495800" y="4159250"/>
                  </a:cubicBezTo>
                  <a:cubicBezTo>
                    <a:pt x="4469130" y="4442460"/>
                    <a:pt x="4236720" y="4650740"/>
                    <a:pt x="3949700" y="4649470"/>
                  </a:cubicBezTo>
                  <a:cubicBezTo>
                    <a:pt x="3667760" y="4648200"/>
                    <a:pt x="3434080" y="4433570"/>
                    <a:pt x="3407410" y="4152900"/>
                  </a:cubicBezTo>
                  <a:cubicBezTo>
                    <a:pt x="3368040" y="3731260"/>
                    <a:pt x="3197860" y="3561080"/>
                    <a:pt x="2783840" y="3525520"/>
                  </a:cubicBezTo>
                  <a:cubicBezTo>
                    <a:pt x="2517140" y="3502660"/>
                    <a:pt x="2325370" y="3309620"/>
                    <a:pt x="2291080" y="3040380"/>
                  </a:cubicBezTo>
                  <a:cubicBezTo>
                    <a:pt x="2279650" y="2942590"/>
                    <a:pt x="2268220" y="2840990"/>
                    <a:pt x="2231390" y="2752090"/>
                  </a:cubicBezTo>
                  <a:cubicBezTo>
                    <a:pt x="2122170" y="2487930"/>
                    <a:pt x="1827530" y="2350770"/>
                    <a:pt x="1554480" y="2425700"/>
                  </a:cubicBezTo>
                  <a:cubicBezTo>
                    <a:pt x="1281430" y="2500630"/>
                    <a:pt x="1109980" y="2754630"/>
                    <a:pt x="1132840" y="3023870"/>
                  </a:cubicBezTo>
                  <a:cubicBezTo>
                    <a:pt x="1156970" y="3322320"/>
                    <a:pt x="1381760" y="3536950"/>
                    <a:pt x="1691640" y="3558540"/>
                  </a:cubicBezTo>
                  <a:cubicBezTo>
                    <a:pt x="2001520" y="3580130"/>
                    <a:pt x="2203450" y="3749040"/>
                    <a:pt x="2246630" y="4025900"/>
                  </a:cubicBezTo>
                  <a:cubicBezTo>
                    <a:pt x="2292350" y="4328160"/>
                    <a:pt x="2076450" y="4610100"/>
                    <a:pt x="1769110" y="4646930"/>
                  </a:cubicBezTo>
                  <a:cubicBezTo>
                    <a:pt x="1461770" y="4683760"/>
                    <a:pt x="1177290" y="4462780"/>
                    <a:pt x="1168400" y="4164330"/>
                  </a:cubicBezTo>
                  <a:cubicBezTo>
                    <a:pt x="1159510" y="3806190"/>
                    <a:pt x="916940" y="3456940"/>
                    <a:pt x="521970" y="3446780"/>
                  </a:cubicBezTo>
                  <a:cubicBezTo>
                    <a:pt x="248920" y="3439160"/>
                    <a:pt x="40640" y="3190240"/>
                    <a:pt x="39370" y="2910840"/>
                  </a:cubicBezTo>
                  <a:cubicBezTo>
                    <a:pt x="38100" y="2631440"/>
                    <a:pt x="247650" y="2395220"/>
                    <a:pt x="532130" y="2363470"/>
                  </a:cubicBezTo>
                  <a:cubicBezTo>
                    <a:pt x="967740" y="2315210"/>
                    <a:pt x="1158240" y="2233930"/>
                    <a:pt x="1201420" y="1804670"/>
                  </a:cubicBezTo>
                  <a:cubicBezTo>
                    <a:pt x="1229360" y="1513840"/>
                    <a:pt x="1424940" y="1277620"/>
                    <a:pt x="1725930" y="1282700"/>
                  </a:cubicBezTo>
                  <a:close/>
                  <a:moveTo>
                    <a:pt x="3950970" y="3374390"/>
                  </a:moveTo>
                  <a:cubicBezTo>
                    <a:pt x="3652520" y="3374390"/>
                    <a:pt x="3431540" y="3164840"/>
                    <a:pt x="3404870" y="2856230"/>
                  </a:cubicBezTo>
                  <a:cubicBezTo>
                    <a:pt x="3373120" y="2476500"/>
                    <a:pt x="3186430" y="2288540"/>
                    <a:pt x="2811780" y="2259330"/>
                  </a:cubicBezTo>
                  <a:cubicBezTo>
                    <a:pt x="2508250" y="2235200"/>
                    <a:pt x="2315210" y="2038350"/>
                    <a:pt x="2288540" y="1729740"/>
                  </a:cubicBezTo>
                  <a:cubicBezTo>
                    <a:pt x="2247900" y="1256030"/>
                    <a:pt x="1827530" y="998220"/>
                    <a:pt x="1431290" y="1210310"/>
                  </a:cubicBezTo>
                  <a:cubicBezTo>
                    <a:pt x="1225550" y="1319530"/>
                    <a:pt x="1141730" y="1503680"/>
                    <a:pt x="1127760" y="1729740"/>
                  </a:cubicBezTo>
                  <a:cubicBezTo>
                    <a:pt x="1102360" y="2164080"/>
                    <a:pt x="648970" y="2399030"/>
                    <a:pt x="284480" y="2169160"/>
                  </a:cubicBezTo>
                  <a:cubicBezTo>
                    <a:pt x="93980" y="2048510"/>
                    <a:pt x="0" y="1808480"/>
                    <a:pt x="54610" y="1581150"/>
                  </a:cubicBezTo>
                  <a:cubicBezTo>
                    <a:pt x="109220" y="1353820"/>
                    <a:pt x="295910" y="1193800"/>
                    <a:pt x="516890" y="1170940"/>
                  </a:cubicBezTo>
                  <a:cubicBezTo>
                    <a:pt x="962660" y="1125220"/>
                    <a:pt x="1117600" y="969010"/>
                    <a:pt x="1163320" y="520700"/>
                  </a:cubicBezTo>
                  <a:cubicBezTo>
                    <a:pt x="1191260" y="252730"/>
                    <a:pt x="1432560" y="43180"/>
                    <a:pt x="1710690" y="44450"/>
                  </a:cubicBezTo>
                  <a:cubicBezTo>
                    <a:pt x="1988820" y="45720"/>
                    <a:pt x="2223770" y="259080"/>
                    <a:pt x="2251710" y="543560"/>
                  </a:cubicBezTo>
                  <a:cubicBezTo>
                    <a:pt x="2293620" y="962660"/>
                    <a:pt x="2461260" y="1130300"/>
                    <a:pt x="2877820" y="1169670"/>
                  </a:cubicBezTo>
                  <a:cubicBezTo>
                    <a:pt x="3150870" y="1195070"/>
                    <a:pt x="3341370" y="1389380"/>
                    <a:pt x="3369310" y="1670050"/>
                  </a:cubicBezTo>
                  <a:cubicBezTo>
                    <a:pt x="3402330" y="2011680"/>
                    <a:pt x="3558540" y="2218690"/>
                    <a:pt x="3827780" y="2274570"/>
                  </a:cubicBezTo>
                  <a:cubicBezTo>
                    <a:pt x="4163060" y="2344420"/>
                    <a:pt x="4474210" y="2125980"/>
                    <a:pt x="4523740" y="1786890"/>
                  </a:cubicBezTo>
                  <a:cubicBezTo>
                    <a:pt x="4573270" y="1447800"/>
                    <a:pt x="4324350" y="1158240"/>
                    <a:pt x="3976370" y="1137920"/>
                  </a:cubicBezTo>
                  <a:cubicBezTo>
                    <a:pt x="3710940" y="1123950"/>
                    <a:pt x="3521710" y="1010920"/>
                    <a:pt x="3434080" y="755650"/>
                  </a:cubicBezTo>
                  <a:cubicBezTo>
                    <a:pt x="3361690" y="542290"/>
                    <a:pt x="3418840" y="351790"/>
                    <a:pt x="3572510" y="199390"/>
                  </a:cubicBezTo>
                  <a:cubicBezTo>
                    <a:pt x="3726180" y="46990"/>
                    <a:pt x="3933190" y="0"/>
                    <a:pt x="4145280" y="80010"/>
                  </a:cubicBezTo>
                  <a:cubicBezTo>
                    <a:pt x="4357370" y="160020"/>
                    <a:pt x="4479290" y="311150"/>
                    <a:pt x="4493260" y="533400"/>
                  </a:cubicBezTo>
                  <a:cubicBezTo>
                    <a:pt x="4508500" y="779780"/>
                    <a:pt x="4587240" y="984250"/>
                    <a:pt x="4818380" y="1094740"/>
                  </a:cubicBezTo>
                  <a:cubicBezTo>
                    <a:pt x="4908550" y="1137920"/>
                    <a:pt x="5013960" y="1156970"/>
                    <a:pt x="5115560" y="1167130"/>
                  </a:cubicBezTo>
                  <a:cubicBezTo>
                    <a:pt x="5405120" y="1196340"/>
                    <a:pt x="5622290" y="1426210"/>
                    <a:pt x="5621020" y="1714500"/>
                  </a:cubicBezTo>
                  <a:cubicBezTo>
                    <a:pt x="5619750" y="2002790"/>
                    <a:pt x="5394960" y="2240280"/>
                    <a:pt x="5096510" y="2256790"/>
                  </a:cubicBezTo>
                  <a:cubicBezTo>
                    <a:pt x="4721860" y="2277110"/>
                    <a:pt x="4512310" y="2487930"/>
                    <a:pt x="4495800" y="2860040"/>
                  </a:cubicBezTo>
                  <a:cubicBezTo>
                    <a:pt x="4481830" y="3162300"/>
                    <a:pt x="4257040" y="3374390"/>
                    <a:pt x="3950970" y="3374390"/>
                  </a:cubicBezTo>
                  <a:close/>
                  <a:moveTo>
                    <a:pt x="3962400" y="1238250"/>
                  </a:moveTo>
                  <a:cubicBezTo>
                    <a:pt x="4221480" y="1238250"/>
                    <a:pt x="4431030" y="1447800"/>
                    <a:pt x="4431030" y="1706880"/>
                  </a:cubicBezTo>
                  <a:cubicBezTo>
                    <a:pt x="4431030" y="1965960"/>
                    <a:pt x="4221480" y="2175510"/>
                    <a:pt x="3962400" y="2175510"/>
                  </a:cubicBezTo>
                  <a:cubicBezTo>
                    <a:pt x="3703320" y="2175510"/>
                    <a:pt x="3493770" y="1965960"/>
                    <a:pt x="3493770" y="1706880"/>
                  </a:cubicBezTo>
                  <a:cubicBezTo>
                    <a:pt x="3493770" y="1447800"/>
                    <a:pt x="3703320" y="1238250"/>
                    <a:pt x="3962400" y="1238250"/>
                  </a:cubicBezTo>
                  <a:close/>
                  <a:moveTo>
                    <a:pt x="1704340" y="2498090"/>
                  </a:moveTo>
                  <a:cubicBezTo>
                    <a:pt x="1963420" y="2498090"/>
                    <a:pt x="2172970" y="2707640"/>
                    <a:pt x="2172970" y="2966720"/>
                  </a:cubicBezTo>
                  <a:cubicBezTo>
                    <a:pt x="2172970" y="3225800"/>
                    <a:pt x="1963420" y="3435350"/>
                    <a:pt x="1704340" y="3435350"/>
                  </a:cubicBezTo>
                  <a:cubicBezTo>
                    <a:pt x="1445260" y="3435350"/>
                    <a:pt x="1235710" y="3225800"/>
                    <a:pt x="1235710" y="2966720"/>
                  </a:cubicBezTo>
                  <a:cubicBezTo>
                    <a:pt x="1235710" y="2707640"/>
                    <a:pt x="1445260" y="2498090"/>
                    <a:pt x="1704340" y="2498090"/>
                  </a:cubicBezTo>
                  <a:close/>
                  <a:moveTo>
                    <a:pt x="2829560" y="3667760"/>
                  </a:moveTo>
                  <a:cubicBezTo>
                    <a:pt x="3088640" y="3667760"/>
                    <a:pt x="3298190" y="3877310"/>
                    <a:pt x="3298190" y="4136390"/>
                  </a:cubicBezTo>
                  <a:cubicBezTo>
                    <a:pt x="3298190" y="4395470"/>
                    <a:pt x="3088640" y="4605020"/>
                    <a:pt x="2829560" y="4605020"/>
                  </a:cubicBezTo>
                  <a:cubicBezTo>
                    <a:pt x="2570480" y="4605020"/>
                    <a:pt x="2360930" y="4395470"/>
                    <a:pt x="2360930" y="4136390"/>
                  </a:cubicBezTo>
                  <a:cubicBezTo>
                    <a:pt x="2360930" y="3877310"/>
                    <a:pt x="2570480" y="3667760"/>
                    <a:pt x="2829560" y="3667760"/>
                  </a:cubicBezTo>
                  <a:close/>
                  <a:moveTo>
                    <a:pt x="2842260" y="105410"/>
                  </a:moveTo>
                  <a:cubicBezTo>
                    <a:pt x="3101340" y="105410"/>
                    <a:pt x="3310890" y="314960"/>
                    <a:pt x="3310890" y="574040"/>
                  </a:cubicBezTo>
                  <a:cubicBezTo>
                    <a:pt x="3310890" y="833120"/>
                    <a:pt x="3101340" y="1042670"/>
                    <a:pt x="2842260" y="1042670"/>
                  </a:cubicBezTo>
                  <a:cubicBezTo>
                    <a:pt x="2583180" y="1042670"/>
                    <a:pt x="2373630" y="833120"/>
                    <a:pt x="2373630" y="574040"/>
                  </a:cubicBezTo>
                  <a:cubicBezTo>
                    <a:pt x="2373630" y="314960"/>
                    <a:pt x="2583180" y="105410"/>
                    <a:pt x="2842260" y="105410"/>
                  </a:cubicBezTo>
                  <a:close/>
                </a:path>
              </a:pathLst>
            </a:custGeom>
            <a:blipFill>
              <a:blip r:embed="rId4"/>
              <a:stretch>
                <a:fillRect l="-11934" r="-11934"/>
              </a:stretch>
            </a:blipFill>
          </p:spPr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28792" y="1066034"/>
            <a:ext cx="13528767" cy="7243218"/>
          </a:xfrm>
          <a:custGeom>
            <a:avLst/>
            <a:gdLst/>
            <a:ahLst/>
            <a:cxnLst/>
            <a:rect l="l" t="t" r="r" b="b"/>
            <a:pathLst>
              <a:path w="13528767" h="7243218">
                <a:moveTo>
                  <a:pt x="0" y="0"/>
                </a:moveTo>
                <a:lnTo>
                  <a:pt x="13528767" y="0"/>
                </a:lnTo>
                <a:lnTo>
                  <a:pt x="13528767" y="7243218"/>
                </a:lnTo>
                <a:lnTo>
                  <a:pt x="0" y="7243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278750" y="2939991"/>
            <a:ext cx="777466" cy="4072441"/>
          </a:xfrm>
          <a:custGeom>
            <a:avLst/>
            <a:gdLst/>
            <a:ahLst/>
            <a:cxnLst/>
            <a:rect l="l" t="t" r="r" b="b"/>
            <a:pathLst>
              <a:path w="777466" h="4072441">
                <a:moveTo>
                  <a:pt x="0" y="0"/>
                </a:moveTo>
                <a:lnTo>
                  <a:pt x="777466" y="0"/>
                </a:lnTo>
                <a:lnTo>
                  <a:pt x="777466" y="4072440"/>
                </a:lnTo>
                <a:lnTo>
                  <a:pt x="0" y="4072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92437" y="274116"/>
            <a:ext cx="1690312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6CE5E8"/>
                </a:solidFill>
                <a:latin typeface="HK Grotesk Bold"/>
              </a:rPr>
              <a:t>RFM ANALİZ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39116" y="9541080"/>
            <a:ext cx="722434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FFFFFF"/>
                </a:solidFill>
                <a:latin typeface="HK Grotesk Bold"/>
              </a:rPr>
              <a:t>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6266" y="4697322"/>
            <a:ext cx="722434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FFFFFF"/>
                </a:solidFill>
                <a:latin typeface="HK Grotesk Bold"/>
              </a:rPr>
              <a:t>F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43076" y="8642627"/>
            <a:ext cx="50812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K Grotesk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31965" y="8642627"/>
            <a:ext cx="30944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K Grotesk Bold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87364" y="7571064"/>
            <a:ext cx="50812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K Grotesk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6702" y="5899417"/>
            <a:ext cx="309443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K Grotesk 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87364" y="4831119"/>
            <a:ext cx="50812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K Grotesk Bold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80985" y="8642627"/>
            <a:ext cx="50812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K Grotesk Bold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87364" y="3354440"/>
            <a:ext cx="50812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K Grotesk Bold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356055" y="8642627"/>
            <a:ext cx="50812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K Grotesk Bold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68247" y="1678040"/>
            <a:ext cx="50812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K Grotesk Bold"/>
              </a:rPr>
              <a:t>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88405" y="2049515"/>
            <a:ext cx="10119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%2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76907" y="6951939"/>
            <a:ext cx="10119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%23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936005" y="4237304"/>
            <a:ext cx="10119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%15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87226" y="5037404"/>
            <a:ext cx="10119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%3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577757" y="5202594"/>
            <a:ext cx="10119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%14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951590" y="2663766"/>
            <a:ext cx="10119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%15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77946" y="2397066"/>
            <a:ext cx="10119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%18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92108" y="7232927"/>
            <a:ext cx="10119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%10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82316" y="7623452"/>
            <a:ext cx="10119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%0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809418" y="7722711"/>
            <a:ext cx="10119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%0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49948" y="8642627"/>
            <a:ext cx="50812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HK Grotesk Bold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362694" y="1463728"/>
            <a:ext cx="246332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Can’t Loose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endParaRPr lang="en-US" sz="3500">
              <a:solidFill>
                <a:srgbClr val="000000"/>
              </a:solidFill>
              <a:latin typeface="HK Grotesk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542793" y="1678040"/>
            <a:ext cx="349834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Loyal Customers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083707" y="1782815"/>
            <a:ext cx="246332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Champions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82316" y="4421097"/>
            <a:ext cx="380278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Potential Loyalists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671465" y="3978185"/>
            <a:ext cx="241382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Need Attention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351196" y="6170889"/>
            <a:ext cx="246332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Hibernating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210294" y="3459215"/>
            <a:ext cx="246332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At Risk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476368" y="6823352"/>
            <a:ext cx="246332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Promising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621964" y="5913704"/>
            <a:ext cx="246332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About to Sleep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939690" y="6655911"/>
            <a:ext cx="271786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HK Grotesk Bold"/>
              </a:rPr>
              <a:t>New Customers</a:t>
            </a:r>
          </a:p>
        </p:txBody>
      </p:sp>
      <p:sp>
        <p:nvSpPr>
          <p:cNvPr id="37" name="Freeform 37"/>
          <p:cNvSpPr/>
          <p:nvPr/>
        </p:nvSpPr>
        <p:spPr>
          <a:xfrm rot="5400000">
            <a:off x="9561215" y="7862047"/>
            <a:ext cx="777466" cy="4072441"/>
          </a:xfrm>
          <a:custGeom>
            <a:avLst/>
            <a:gdLst/>
            <a:ahLst/>
            <a:cxnLst/>
            <a:rect l="l" t="t" r="r" b="b"/>
            <a:pathLst>
              <a:path w="777466" h="4072441">
                <a:moveTo>
                  <a:pt x="0" y="0"/>
                </a:moveTo>
                <a:lnTo>
                  <a:pt x="777466" y="0"/>
                </a:lnTo>
                <a:lnTo>
                  <a:pt x="777466" y="4072440"/>
                </a:lnTo>
                <a:lnTo>
                  <a:pt x="0" y="4072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503597"/>
            <a:ext cx="9917478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00"/>
              </a:lnSpc>
            </a:pPr>
            <a:r>
              <a:rPr lang="en-US" sz="12000">
                <a:solidFill>
                  <a:srgbClr val="6CE5E8"/>
                </a:solidFill>
                <a:latin typeface="HK Grotesk Bold"/>
              </a:rPr>
              <a:t>Teşekkürler!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7430399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443271" cy="10287000"/>
            <a:chOff x="0" y="0"/>
            <a:chExt cx="2517847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7847" cy="3479800"/>
            </a:xfrm>
            <a:custGeom>
              <a:avLst/>
              <a:gdLst/>
              <a:ahLst/>
              <a:cxnLst/>
              <a:rect l="l" t="t" r="r" b="b"/>
              <a:pathLst>
                <a:path w="2517847" h="3479800">
                  <a:moveTo>
                    <a:pt x="0" y="0"/>
                  </a:moveTo>
                  <a:lnTo>
                    <a:pt x="2517847" y="0"/>
                  </a:lnTo>
                  <a:lnTo>
                    <a:pt x="2517847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7443271" cy="10287000"/>
            <a:chOff x="0" y="0"/>
            <a:chExt cx="9924361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19999"/>
            </a:blip>
            <a:srcRect l="15832" r="35930"/>
            <a:stretch>
              <a:fillRect/>
            </a:stretch>
          </p:blipFill>
          <p:spPr>
            <a:xfrm>
              <a:off x="0" y="0"/>
              <a:ext cx="9924361" cy="13716000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7443271" y="0"/>
            <a:ext cx="10907734" cy="10346765"/>
          </a:xfrm>
          <a:custGeom>
            <a:avLst/>
            <a:gdLst/>
            <a:ahLst/>
            <a:cxnLst/>
            <a:rect l="l" t="t" r="r" b="b"/>
            <a:pathLst>
              <a:path w="10907734" h="10346765">
                <a:moveTo>
                  <a:pt x="0" y="0"/>
                </a:moveTo>
                <a:lnTo>
                  <a:pt x="10907734" y="0"/>
                </a:lnTo>
                <a:lnTo>
                  <a:pt x="10907734" y="10346765"/>
                </a:lnTo>
                <a:lnTo>
                  <a:pt x="0" y="10346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99360" y="1847852"/>
            <a:ext cx="2844552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7"/>
              </a:lnSpc>
              <a:spcBef>
                <a:spcPct val="0"/>
              </a:spcBef>
            </a:pPr>
            <a:r>
              <a:rPr lang="en-US" sz="4614">
                <a:solidFill>
                  <a:srgbClr val="6CE5E8"/>
                </a:solidFill>
                <a:latin typeface="HK Grotesk Bold"/>
              </a:rPr>
              <a:t>OLIST ERD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005" y="3870182"/>
            <a:ext cx="731726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HK Grotesk Medium"/>
                <a:hlinkClick r:id="rId4" tooltip="https://www.kaggle.com/datasets/olistbr/brazilian-ecommerce"/>
              </a:rPr>
              <a:t>Brazilian E-Commerce Public Dataset by Olist | Kaggle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5793653"/>
            <a:ext cx="7443271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HK Grotesk Medium"/>
              </a:rPr>
              <a:t>Verilen veri setinden veri tabanı oluşturulmuştur. Tablolar arası ilişki yandaki görselde gösterilmiştir.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864393"/>
            <a:ext cx="16230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10523347" cy="1578292"/>
            <a:chOff x="0" y="0"/>
            <a:chExt cx="14031129" cy="2104390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4031129" cy="147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FFFFFF"/>
                  </a:solidFill>
                  <a:latin typeface="HK Grotesk Bold"/>
                </a:rPr>
                <a:t>Sipariş Analizi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16592"/>
              <a:ext cx="14031129" cy="57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4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741533"/>
            <a:ext cx="9964192" cy="357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1" lvl="1" indent="-507365">
              <a:lnSpc>
                <a:spcPts val="564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HK Grotesk Bold"/>
              </a:rPr>
              <a:t>Aylık sipariş dağılımı</a:t>
            </a:r>
          </a:p>
          <a:p>
            <a:pPr marL="1014731" lvl="1" indent="-507365">
              <a:lnSpc>
                <a:spcPts val="564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HK Grotesk Bold"/>
              </a:rPr>
              <a:t>Aylık teslim edilen sipariş dağılımı</a:t>
            </a:r>
          </a:p>
          <a:p>
            <a:pPr marL="1014731" lvl="1" indent="-507365">
              <a:lnSpc>
                <a:spcPts val="564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HK Grotesk Bold"/>
              </a:rPr>
              <a:t>Satış statüsüne göre dağılımlar</a:t>
            </a:r>
          </a:p>
          <a:p>
            <a:pPr marL="1014731" lvl="1" indent="-507365">
              <a:lnSpc>
                <a:spcPts val="564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HK Grotesk Bold"/>
              </a:rPr>
              <a:t>Kategoriye göre sipariş dağılımı</a:t>
            </a:r>
          </a:p>
          <a:p>
            <a:pPr marL="1014731" lvl="1" indent="-507365">
              <a:lnSpc>
                <a:spcPts val="5640"/>
              </a:lnSpc>
              <a:buFont typeface="Arial"/>
              <a:buChar char="•"/>
            </a:pPr>
            <a:r>
              <a:rPr lang="en-US" sz="4700">
                <a:solidFill>
                  <a:srgbClr val="FFFFFF"/>
                </a:solidFill>
                <a:latin typeface="HK Grotesk Bold"/>
              </a:rPr>
              <a:t>Özel günlere göre sipariş dağılımı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999" y="1298549"/>
            <a:ext cx="14962002" cy="8988451"/>
          </a:xfrm>
          <a:custGeom>
            <a:avLst/>
            <a:gdLst/>
            <a:ahLst/>
            <a:cxnLst/>
            <a:rect l="l" t="t" r="r" b="b"/>
            <a:pathLst>
              <a:path w="14962002" h="8988451">
                <a:moveTo>
                  <a:pt x="0" y="0"/>
                </a:moveTo>
                <a:lnTo>
                  <a:pt x="14962002" y="0"/>
                </a:lnTo>
                <a:lnTo>
                  <a:pt x="14962002" y="8988451"/>
                </a:lnTo>
                <a:lnTo>
                  <a:pt x="0" y="8988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58080">
            <a:off x="-1941922" y="1181622"/>
            <a:ext cx="7486427" cy="3097509"/>
          </a:xfrm>
          <a:custGeom>
            <a:avLst/>
            <a:gdLst/>
            <a:ahLst/>
            <a:cxnLst/>
            <a:rect l="l" t="t" r="r" b="b"/>
            <a:pathLst>
              <a:path w="7486427" h="3097509">
                <a:moveTo>
                  <a:pt x="0" y="0"/>
                </a:moveTo>
                <a:lnTo>
                  <a:pt x="7486427" y="0"/>
                </a:lnTo>
                <a:lnTo>
                  <a:pt x="7486427" y="3097509"/>
                </a:lnTo>
                <a:lnTo>
                  <a:pt x="0" y="3097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78496" y="671512"/>
            <a:ext cx="7531008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9"/>
              </a:lnSpc>
              <a:spcBef>
                <a:spcPct val="0"/>
              </a:spcBef>
            </a:pPr>
            <a:r>
              <a:rPr lang="en-US" sz="4699">
                <a:solidFill>
                  <a:srgbClr val="6CE5E8"/>
                </a:solidFill>
                <a:latin typeface="HK Grotesk Bold"/>
              </a:rPr>
              <a:t>AYLIK SİPARİŞ DAĞILIMI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98297" y="1536042"/>
            <a:ext cx="14091406" cy="8901112"/>
          </a:xfrm>
          <a:custGeom>
            <a:avLst/>
            <a:gdLst/>
            <a:ahLst/>
            <a:cxnLst/>
            <a:rect l="l" t="t" r="r" b="b"/>
            <a:pathLst>
              <a:path w="14091406" h="8901112">
                <a:moveTo>
                  <a:pt x="0" y="0"/>
                </a:moveTo>
                <a:lnTo>
                  <a:pt x="14091406" y="0"/>
                </a:lnTo>
                <a:lnTo>
                  <a:pt x="14091406" y="8901113"/>
                </a:lnTo>
                <a:lnTo>
                  <a:pt x="0" y="8901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7" b="-106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44092" y="671512"/>
            <a:ext cx="11199815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6CE5E8"/>
                </a:solidFill>
                <a:latin typeface="HK Grotesk Bold"/>
              </a:rPr>
              <a:t>AYLIK TESLİM EDİLEN SİPARİŞ DAĞILIMI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4289619" y="-1021194"/>
            <a:ext cx="6383425" cy="5528076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>
                <a:alpha val="34902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45140" y="-94697"/>
            <a:ext cx="3034530" cy="2627917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>
                <a:alpha val="34902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326967" y="1857562"/>
            <a:ext cx="2141618" cy="1854652"/>
            <a:chOff x="0" y="0"/>
            <a:chExt cx="3619627" cy="31346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>
                <a:alpha val="34902"/>
              </a:srgbClr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945140" y="1028700"/>
            <a:ext cx="3351977" cy="3199614"/>
          </a:xfrm>
          <a:custGeom>
            <a:avLst/>
            <a:gdLst/>
            <a:ahLst/>
            <a:cxnLst/>
            <a:rect l="l" t="t" r="r" b="b"/>
            <a:pathLst>
              <a:path w="3351977" h="3199614">
                <a:moveTo>
                  <a:pt x="0" y="0"/>
                </a:moveTo>
                <a:lnTo>
                  <a:pt x="3351976" y="0"/>
                </a:lnTo>
                <a:lnTo>
                  <a:pt x="3351976" y="3199614"/>
                </a:lnTo>
                <a:lnTo>
                  <a:pt x="0" y="3199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2159" y="0"/>
            <a:ext cx="18552319" cy="102870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Freeform 3"/>
          <p:cNvSpPr/>
          <p:nvPr/>
        </p:nvSpPr>
        <p:spPr>
          <a:xfrm>
            <a:off x="622517" y="1385888"/>
            <a:ext cx="17042965" cy="8734717"/>
          </a:xfrm>
          <a:custGeom>
            <a:avLst/>
            <a:gdLst/>
            <a:ahLst/>
            <a:cxnLst/>
            <a:rect l="l" t="t" r="r" b="b"/>
            <a:pathLst>
              <a:path w="17042965" h="8734717">
                <a:moveTo>
                  <a:pt x="0" y="0"/>
                </a:moveTo>
                <a:lnTo>
                  <a:pt x="17042966" y="0"/>
                </a:lnTo>
                <a:lnTo>
                  <a:pt x="17042966" y="8734717"/>
                </a:lnTo>
                <a:lnTo>
                  <a:pt x="0" y="8734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86396" y="671512"/>
            <a:ext cx="13715208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6CE5E8"/>
                </a:solidFill>
                <a:latin typeface="HK Grotesk Bold"/>
              </a:rPr>
              <a:t>AYLIK TOPLAM SİPARİŞ - TESLİM EDİLEN SİPARİŞ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2159" y="0"/>
            <a:ext cx="18552319" cy="102870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Freeform 3"/>
          <p:cNvSpPr/>
          <p:nvPr/>
        </p:nvSpPr>
        <p:spPr>
          <a:xfrm>
            <a:off x="0" y="3663745"/>
            <a:ext cx="9144000" cy="5594555"/>
          </a:xfrm>
          <a:custGeom>
            <a:avLst/>
            <a:gdLst/>
            <a:ahLst/>
            <a:cxnLst/>
            <a:rect l="l" t="t" r="r" b="b"/>
            <a:pathLst>
              <a:path w="9144000" h="5594555">
                <a:moveTo>
                  <a:pt x="0" y="0"/>
                </a:moveTo>
                <a:lnTo>
                  <a:pt x="9144000" y="0"/>
                </a:lnTo>
                <a:lnTo>
                  <a:pt x="9144000" y="5594555"/>
                </a:lnTo>
                <a:lnTo>
                  <a:pt x="0" y="5594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50959" y="3663745"/>
            <a:ext cx="9237041" cy="5657563"/>
          </a:xfrm>
          <a:custGeom>
            <a:avLst/>
            <a:gdLst/>
            <a:ahLst/>
            <a:cxnLst/>
            <a:rect l="l" t="t" r="r" b="b"/>
            <a:pathLst>
              <a:path w="9237041" h="5657563">
                <a:moveTo>
                  <a:pt x="0" y="0"/>
                </a:moveTo>
                <a:lnTo>
                  <a:pt x="9237041" y="0"/>
                </a:lnTo>
                <a:lnTo>
                  <a:pt x="9237041" y="5657563"/>
                </a:lnTo>
                <a:lnTo>
                  <a:pt x="0" y="5657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522183" y="1028700"/>
            <a:ext cx="6294592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6CE5E8"/>
                </a:solidFill>
                <a:latin typeface="HK Grotesk Bold"/>
              </a:rPr>
              <a:t>AYLIK İPTAL EDİLEN SİPARİŞ DAĞILIMI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91677" y="1028700"/>
            <a:ext cx="6160646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6CE5E8"/>
                </a:solidFill>
                <a:latin typeface="HK Grotesk Bold"/>
              </a:rPr>
              <a:t>AYLIK GÖNDERİLEN SİPARİŞ DAĞILIMI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0697" y="1385888"/>
            <a:ext cx="14966607" cy="8901112"/>
          </a:xfrm>
          <a:custGeom>
            <a:avLst/>
            <a:gdLst/>
            <a:ahLst/>
            <a:cxnLst/>
            <a:rect l="l" t="t" r="r" b="b"/>
            <a:pathLst>
              <a:path w="14966607" h="8901112">
                <a:moveTo>
                  <a:pt x="0" y="0"/>
                </a:moveTo>
                <a:lnTo>
                  <a:pt x="14966606" y="0"/>
                </a:lnTo>
                <a:lnTo>
                  <a:pt x="14966606" y="8901112"/>
                </a:lnTo>
                <a:lnTo>
                  <a:pt x="0" y="8901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51621" y="1028700"/>
            <a:ext cx="2107679" cy="2713373"/>
          </a:xfrm>
          <a:custGeom>
            <a:avLst/>
            <a:gdLst/>
            <a:ahLst/>
            <a:cxnLst/>
            <a:rect l="l" t="t" r="r" b="b"/>
            <a:pathLst>
              <a:path w="2107679" h="2713373">
                <a:moveTo>
                  <a:pt x="0" y="0"/>
                </a:moveTo>
                <a:lnTo>
                  <a:pt x="2107679" y="0"/>
                </a:lnTo>
                <a:lnTo>
                  <a:pt x="2107679" y="2713373"/>
                </a:lnTo>
                <a:lnTo>
                  <a:pt x="0" y="2713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061754">
            <a:off x="16102591" y="2568807"/>
            <a:ext cx="1543872" cy="1987541"/>
          </a:xfrm>
          <a:custGeom>
            <a:avLst/>
            <a:gdLst/>
            <a:ahLst/>
            <a:cxnLst/>
            <a:rect l="l" t="t" r="r" b="b"/>
            <a:pathLst>
              <a:path w="1543872" h="1987541">
                <a:moveTo>
                  <a:pt x="0" y="0"/>
                </a:moveTo>
                <a:lnTo>
                  <a:pt x="1543872" y="0"/>
                </a:lnTo>
                <a:lnTo>
                  <a:pt x="1543872" y="1987541"/>
                </a:lnTo>
                <a:lnTo>
                  <a:pt x="0" y="1987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31176" y="671512"/>
            <a:ext cx="11625648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700">
                <a:solidFill>
                  <a:srgbClr val="6CE5E8"/>
                </a:solidFill>
                <a:latin typeface="HK Grotesk Bold"/>
              </a:rPr>
              <a:t>KATEGORİLERE GÖRE SİPARİŞ DAĞILIMI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361</Words>
  <Application>Microsoft Office PowerPoint</Application>
  <PresentationFormat>Custom</PresentationFormat>
  <Paragraphs>121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HK Grotesk Medium</vt:lpstr>
      <vt:lpstr>HK Grotesk</vt:lpstr>
      <vt:lpstr>HK Grotesk Bold</vt:lpstr>
      <vt:lpstr>Arial</vt:lpstr>
      <vt:lpstr>HK Grotesk Semi-Bold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PROJE SUNUM</dc:title>
  <cp:lastModifiedBy>Buğrahan Şimşek</cp:lastModifiedBy>
  <cp:revision>3</cp:revision>
  <dcterms:created xsi:type="dcterms:W3CDTF">2006-08-16T00:00:00Z</dcterms:created>
  <dcterms:modified xsi:type="dcterms:W3CDTF">2024-03-18T20:10:03Z</dcterms:modified>
  <dc:identifier>DAF_rFQeASk</dc:identifier>
</cp:coreProperties>
</file>